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7" r:id="rId2"/>
    <p:sldId id="258" r:id="rId3"/>
    <p:sldId id="278" r:id="rId4"/>
    <p:sldId id="279" r:id="rId5"/>
    <p:sldId id="296" r:id="rId6"/>
    <p:sldId id="283" r:id="rId7"/>
    <p:sldId id="282" r:id="rId8"/>
    <p:sldId id="284" r:id="rId9"/>
    <p:sldId id="285" r:id="rId10"/>
    <p:sldId id="286" r:id="rId11"/>
    <p:sldId id="297" r:id="rId12"/>
    <p:sldId id="298" r:id="rId13"/>
    <p:sldId id="288" r:id="rId14"/>
    <p:sldId id="289" r:id="rId15"/>
    <p:sldId id="290" r:id="rId16"/>
    <p:sldId id="291" r:id="rId17"/>
    <p:sldId id="292" r:id="rId18"/>
    <p:sldId id="27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6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33D62-D29D-4008-905B-B3B13576E28E}" v="83" dt="2025-09-01T21:25:07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5d06d20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5d06d20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8CD9A79B-A31B-CC55-0311-2EB9BD8B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A3119BDB-2316-AEB0-02A4-E9C0574DD8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AD4FEAB1-3967-1420-0906-6886708EBA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473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A88ABC0E-FE4A-5174-DCBB-E62B6D6A5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DE73D556-E4E0-0E47-B267-98AC12D692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0FC34ADC-CB9B-B8C4-1D1D-81A1DAA8FB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87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D4222678-746D-D10C-BAF1-F6B1BADC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E4241E1F-CAAE-1DEE-AC4F-818B9B96F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78D0A9EC-6011-1B60-FE99-0ECC62F22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63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FD1F719A-48F4-8043-7737-317DCEB4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9648D070-DE0A-3947-0611-3FF7C1EDF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FA31AD16-8806-598A-C988-CA057185E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22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3847859D-2233-8F5C-0532-A8AB0B41C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C4F403FC-889D-9F36-FA5B-0E4AA9E2A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97B1CFC7-AE42-B12D-3295-E4F3B7CD4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47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A7B86BAF-F967-B09D-1B24-B8C4B4A5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6890EDBB-8ACF-C390-9ADC-682236FCC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40955121-FB7C-B49D-ABC7-619CDCFD1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09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EFD03AA6-85BA-F6F3-5D35-88D23531C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7BC04D3B-2053-AC5B-38AD-5CF90B044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1A357600-63DE-874D-DAE5-BFBE5059C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61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C7391941-122D-700D-CC09-F3E7DDB5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A6D48095-B16C-E71E-FED7-FAE4D9713D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13A4B2A5-B6EB-243B-D16B-B76C5B75C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50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52605AEC-ED67-4F6C-8704-21484394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3D3847C2-B966-4AD3-CC19-3374DD2969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B18E4D2B-0C32-B5EF-75C2-36F2D74453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56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85AD867D-3DF9-0ED3-C1F8-4E219E1C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5AB9F64F-5DC6-7CEB-2377-4F11558328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5A4324CD-B6D2-C64D-B0CC-C1DBD56C9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87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6C6284-D87A-DB01-F9A2-CF775343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4E49C8C7-EE17-11F3-796F-A0BED3CB53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3056ED46-F296-4A44-880D-1FB2146B19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53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BD0FC851-0548-D48E-9EB9-F6110721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67E48084-9CEC-CA82-DB20-83C3F96E19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E8626382-2112-2EA2-E14E-8C45732EA2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65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811738B3-4BDD-ACFD-9EA8-97A705F7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7CF73FB3-A31B-403D-84B2-BEE3F0739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59632848-FD29-DBF4-32AD-AB9BFDBF1D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75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BDEF2F8A-06B0-914D-056F-59878731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756C8913-1C16-E695-A50D-3FA5BF8389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AAE313F5-18C3-BC05-75ED-D3E3610F85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75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7B476ADF-5272-2231-A8AD-7B821248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B0B0C6C2-C5E7-20ED-2D95-EDF65403E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E789B224-F6BE-CFE3-F4F7-8F06D7EB3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81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7D8F2FA0-35CD-6BC3-C97B-4D198E8B4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>
            <a:extLst>
              <a:ext uri="{FF2B5EF4-FFF2-40B4-BE49-F238E27FC236}">
                <a16:creationId xmlns:a16="http://schemas.microsoft.com/office/drawing/2014/main" id="{29B8FE09-121A-5D5E-5926-CFBAE533FD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>
            <a:extLst>
              <a:ext uri="{FF2B5EF4-FFF2-40B4-BE49-F238E27FC236}">
                <a16:creationId xmlns:a16="http://schemas.microsoft.com/office/drawing/2014/main" id="{EBFBF27A-F2F1-77C6-66A7-D356C2043D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04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fondo_12_seminario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7AF1FAD-1EC4-3C7F-01F5-3005D9B7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2622AABD-EDD9-661C-4E7B-BADBDD6E7B1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067CA-23BA-E0CA-4F40-1A894532B475}"/>
              </a:ext>
            </a:extLst>
          </p:cNvPr>
          <p:cNvSpPr txBox="1"/>
          <p:nvPr/>
        </p:nvSpPr>
        <p:spPr>
          <a:xfrm>
            <a:off x="4055788" y="3711594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noProof="0" dirty="0"/>
              <a:t>Sacyr (2022)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69F510-E900-A3C4-809A-5741359E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430" y="1240035"/>
            <a:ext cx="6743700" cy="24416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444E0B7-BE9F-B133-467D-49C8CBD1C42D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72624-62A2-4D06-45E9-04B61E565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FD8E117F-4206-F921-B669-C15B0D124F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14C08-18D9-A168-27D6-6BD8F556B766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A7333-5C13-DC1A-8B8D-EC77980F4E27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8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0762634-3F0F-AE34-1D83-A49253C39771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EVOLUCIÓN DE LA </a:t>
            </a:r>
            <a:r>
              <a:rPr lang="es-CL" sz="2400" b="1" dirty="0"/>
              <a:t>INFRAESTRUCTURA</a:t>
            </a:r>
            <a:endParaRPr lang="es-CL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85582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2D5BB770-3C29-E226-D158-7BB5A674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5A6790E8-CC3D-396E-BA88-06EC878C657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B93D0-2A1F-EEE1-69E9-7D643ED9B521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84791-ACD7-2B70-C960-B8ED8B6A7894}"/>
              </a:ext>
            </a:extLst>
          </p:cNvPr>
          <p:cNvSpPr/>
          <p:nvPr/>
        </p:nvSpPr>
        <p:spPr>
          <a:xfrm>
            <a:off x="1954639" y="2386202"/>
            <a:ext cx="1986296" cy="789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noProof="0" dirty="0"/>
              <a:t>¿Disposiciones Normativas?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1CBBD9-3C52-333F-FCB2-CC6B925BCC50}"/>
              </a:ext>
            </a:extLst>
          </p:cNvPr>
          <p:cNvSpPr/>
          <p:nvPr/>
        </p:nvSpPr>
        <p:spPr>
          <a:xfrm>
            <a:off x="4797329" y="1540365"/>
            <a:ext cx="3306209" cy="2442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noProof="0" dirty="0"/>
              <a:t>- AREMA (EFE)</a:t>
            </a:r>
          </a:p>
          <a:p>
            <a:r>
              <a:rPr lang="es-CL" sz="2000" noProof="0" dirty="0"/>
              <a:t>- AASHTO Guide </a:t>
            </a:r>
            <a:r>
              <a:rPr lang="es-CL" sz="2000" noProof="0" dirty="0" err="1"/>
              <a:t>for</a:t>
            </a:r>
            <a:r>
              <a:rPr lang="es-CL" sz="2000" noProof="0" dirty="0"/>
              <a:t> </a:t>
            </a:r>
            <a:r>
              <a:rPr lang="es-CL" sz="2000" noProof="0" dirty="0" err="1"/>
              <a:t>specificactions</a:t>
            </a:r>
            <a:r>
              <a:rPr lang="es-CL" sz="2000" noProof="0" dirty="0"/>
              <a:t> </a:t>
            </a:r>
            <a:r>
              <a:rPr lang="es-CL" sz="2000" noProof="0" dirty="0" err="1"/>
              <a:t>for</a:t>
            </a:r>
            <a:r>
              <a:rPr lang="es-CL" sz="2000" noProof="0" dirty="0"/>
              <a:t> </a:t>
            </a:r>
            <a:r>
              <a:rPr lang="es-CL" sz="2000" noProof="0" dirty="0" err="1"/>
              <a:t>seismic</a:t>
            </a:r>
            <a:r>
              <a:rPr lang="es-CL" sz="2000" noProof="0" dirty="0"/>
              <a:t> bridge </a:t>
            </a:r>
            <a:r>
              <a:rPr lang="es-CL" sz="2000" noProof="0" dirty="0" err="1"/>
              <a:t>design</a:t>
            </a:r>
            <a:endParaRPr lang="es-CL" sz="2000" noProof="0" dirty="0"/>
          </a:p>
          <a:p>
            <a:r>
              <a:rPr lang="es-CL" sz="2000" noProof="0" dirty="0"/>
              <a:t>- AASHTO </a:t>
            </a:r>
            <a:r>
              <a:rPr lang="es-CL" sz="2000" noProof="0" dirty="0" err="1"/>
              <a:t>Seismic</a:t>
            </a:r>
            <a:r>
              <a:rPr lang="es-CL" sz="2000" noProof="0" dirty="0"/>
              <a:t> </a:t>
            </a:r>
            <a:r>
              <a:rPr lang="es-CL" sz="2000" noProof="0" dirty="0" err="1"/>
              <a:t>Isolation</a:t>
            </a:r>
            <a:endParaRPr lang="es-CL" sz="2000" noProof="0" dirty="0"/>
          </a:p>
          <a:p>
            <a:r>
              <a:rPr lang="es-CL" sz="2000" noProof="0" dirty="0"/>
              <a:t>- MANUAL DE CARRETERAS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A559DE32-5BD1-E1CC-5F57-6B86A025869A}"/>
              </a:ext>
            </a:extLst>
          </p:cNvPr>
          <p:cNvSpPr/>
          <p:nvPr/>
        </p:nvSpPr>
        <p:spPr>
          <a:xfrm>
            <a:off x="4086557" y="1540365"/>
            <a:ext cx="565150" cy="2442490"/>
          </a:xfrm>
          <a:prstGeom prst="leftBrace">
            <a:avLst>
              <a:gd name="adj1" fmla="val 49352"/>
              <a:gd name="adj2" fmla="val 50000"/>
            </a:avLst>
          </a:prstGeom>
          <a:noFill/>
          <a:ln>
            <a:solidFill>
              <a:srgbClr val="876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2FF2EE5-66F1-8197-751F-F52CC76B761D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057E2-95D9-C18D-BE88-A8170D740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5" name="Google Shape;74;p17" title="fondo_12_seminario_5.jpg">
            <a:extLst>
              <a:ext uri="{FF2B5EF4-FFF2-40B4-BE49-F238E27FC236}">
                <a16:creationId xmlns:a16="http://schemas.microsoft.com/office/drawing/2014/main" id="{20A919ED-0CC8-60BA-63D9-C9C41B062D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A6F330B-A7D5-5DE8-331E-F38B37A611F2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D17BE-F831-ADAF-63A0-2F0A901351AE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9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C808648-6356-E8A7-86A4-5D2B14892C3B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</p:txBody>
      </p:sp>
    </p:spTree>
    <p:extLst>
      <p:ext uri="{BB962C8B-B14F-4D97-AF65-F5344CB8AC3E}">
        <p14:creationId xmlns:p14="http://schemas.microsoft.com/office/powerpoint/2010/main" val="38717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C0AE0AE8-BF2E-F7FA-DB3D-89E5D81D0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6946D4B7-00EB-E973-505F-9287F003621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8F297-0798-24A1-2AC3-3083B3E8AF7D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E8BD9-F41F-569E-D288-3ED115C75CAB}"/>
              </a:ext>
            </a:extLst>
          </p:cNvPr>
          <p:cNvSpPr/>
          <p:nvPr/>
        </p:nvSpPr>
        <p:spPr>
          <a:xfrm>
            <a:off x="1464925" y="1709689"/>
            <a:ext cx="1650607" cy="1941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noProof="0" dirty="0"/>
              <a:t>¿Como incorporar las practicas tradicionales de puentes chilenos?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DC9966-1D23-730B-20B8-3ED8E3BEB58C}"/>
              </a:ext>
            </a:extLst>
          </p:cNvPr>
          <p:cNvSpPr/>
          <p:nvPr/>
        </p:nvSpPr>
        <p:spPr>
          <a:xfrm>
            <a:off x="4051694" y="1294638"/>
            <a:ext cx="2696837" cy="1610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noProof="0" dirty="0"/>
              <a:t>¿Tablero con loseta prefabricada? ¿Cajón único? ¿Que pasa con los momentos negativos?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7F8BF4-42EC-B8FE-5CA4-5B00AD38EBB4}"/>
              </a:ext>
            </a:extLst>
          </p:cNvPr>
          <p:cNvSpPr/>
          <p:nvPr/>
        </p:nvSpPr>
        <p:spPr>
          <a:xfrm>
            <a:off x="4051695" y="3031363"/>
            <a:ext cx="2696837" cy="1311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noProof="0" dirty="0"/>
              <a:t>Placas de neopreno </a:t>
            </a:r>
            <a:r>
              <a:rPr lang="es-CL" sz="2000" dirty="0">
                <a:sym typeface="Wingdings" panose="05000000000000000000" pitchFamily="2" charset="2"/>
              </a:rPr>
              <a:t></a:t>
            </a:r>
            <a:r>
              <a:rPr lang="es-CL" sz="2000" noProof="0" dirty="0"/>
              <a:t> ¿Aislación sísmica? ¿Hay beneficio?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4EBE9F-B7EC-F73B-D9B6-DB12A5CA5306}"/>
              </a:ext>
            </a:extLst>
          </p:cNvPr>
          <p:cNvSpPr/>
          <p:nvPr/>
        </p:nvSpPr>
        <p:spPr>
          <a:xfrm>
            <a:off x="7119963" y="3031363"/>
            <a:ext cx="1811303" cy="1311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noProof="0" dirty="0"/>
              <a:t>¿Barras antisísmicas? ¿Topes sísmicos?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A7B81B-1D32-C8BD-BF5C-E5D19AB12C18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6748532" y="3686934"/>
            <a:ext cx="371431" cy="1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90FBB73E-3E0D-197B-7E35-EB1565656D82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9DF67-B9ED-1E3A-FC84-488DF6AE3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5" name="Google Shape;74;p17" title="fondo_12_seminario_5.jpg">
            <a:extLst>
              <a:ext uri="{FF2B5EF4-FFF2-40B4-BE49-F238E27FC236}">
                <a16:creationId xmlns:a16="http://schemas.microsoft.com/office/drawing/2014/main" id="{4B5F4A4F-8BD4-46E8-2A16-391BF03620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504EFD1-F94B-C90F-415D-BCD0BC6EB6FF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20802-BEA6-4876-C826-08F2DB71B6C3}"/>
              </a:ext>
            </a:extLst>
          </p:cNvPr>
          <p:cNvSpPr txBox="1"/>
          <p:nvPr/>
        </p:nvSpPr>
        <p:spPr>
          <a:xfrm>
            <a:off x="52936" y="4864327"/>
            <a:ext cx="33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235101C-97B9-55D4-9C15-CAD1F539B0BA}"/>
              </a:ext>
            </a:extLst>
          </p:cNvPr>
          <p:cNvSpPr/>
          <p:nvPr/>
        </p:nvSpPr>
        <p:spPr>
          <a:xfrm>
            <a:off x="3313581" y="1294637"/>
            <a:ext cx="565150" cy="3047867"/>
          </a:xfrm>
          <a:prstGeom prst="leftBrace">
            <a:avLst>
              <a:gd name="adj1" fmla="val 49352"/>
              <a:gd name="adj2" fmla="val 50000"/>
            </a:avLst>
          </a:prstGeom>
          <a:noFill/>
          <a:ln>
            <a:solidFill>
              <a:srgbClr val="876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5F553482-8ECD-9204-DAA4-A872D265900F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</p:txBody>
      </p:sp>
    </p:spTree>
    <p:extLst>
      <p:ext uri="{BB962C8B-B14F-4D97-AF65-F5344CB8AC3E}">
        <p14:creationId xmlns:p14="http://schemas.microsoft.com/office/powerpoint/2010/main" val="11872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3E152F2A-A118-D110-643D-016822C9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33FB1E6D-0F88-E8F3-216B-1FE6BA9883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1DA50-984C-327B-D7C1-D5575C35CB39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A9AE2-C624-2DFC-14C8-56085F7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90" y="1893147"/>
            <a:ext cx="7854950" cy="14077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A37639-0D15-E483-4BC1-C57211FB1562}"/>
              </a:ext>
            </a:extLst>
          </p:cNvPr>
          <p:cNvCxnSpPr>
            <a:cxnSpLocks/>
          </p:cNvCxnSpPr>
          <p:nvPr/>
        </p:nvCxnSpPr>
        <p:spPr>
          <a:xfrm>
            <a:off x="1429556" y="3811488"/>
            <a:ext cx="7384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B98A00-D4AD-4543-2ABC-36641F4ED280}"/>
              </a:ext>
            </a:extLst>
          </p:cNvPr>
          <p:cNvCxnSpPr/>
          <p:nvPr/>
        </p:nvCxnSpPr>
        <p:spPr>
          <a:xfrm>
            <a:off x="1429556" y="3692358"/>
            <a:ext cx="0" cy="23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0BBAC5-C26C-5B83-4133-80A02BD8E196}"/>
              </a:ext>
            </a:extLst>
          </p:cNvPr>
          <p:cNvCxnSpPr/>
          <p:nvPr/>
        </p:nvCxnSpPr>
        <p:spPr>
          <a:xfrm>
            <a:off x="8094373" y="3811488"/>
            <a:ext cx="856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16FD502-AD5B-12DD-A13A-DBFED38B3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393" y="1160962"/>
            <a:ext cx="7767332" cy="6592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4ED07F-38B6-B8EB-F326-CC841DBDEC87}"/>
              </a:ext>
            </a:extLst>
          </p:cNvPr>
          <p:cNvSpPr txBox="1"/>
          <p:nvPr/>
        </p:nvSpPr>
        <p:spPr>
          <a:xfrm>
            <a:off x="3410457" y="3840365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noProof="0" dirty="0"/>
              <a:t>¿Momentos Negativos?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3A1D0C-2BC3-E7D5-4075-82247CD8BD3D}"/>
              </a:ext>
            </a:extLst>
          </p:cNvPr>
          <p:cNvSpPr txBox="1"/>
          <p:nvPr/>
        </p:nvSpPr>
        <p:spPr>
          <a:xfrm>
            <a:off x="3163917" y="4084687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noProof="0" dirty="0"/>
              <a:t>Hormigón en la base del cajón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C6C69A5-C5D7-2DEA-E2DD-6F3FCB12F20A}"/>
              </a:ext>
            </a:extLst>
          </p:cNvPr>
          <p:cNvSpPr/>
          <p:nvPr/>
        </p:nvSpPr>
        <p:spPr>
          <a:xfrm>
            <a:off x="1435994" y="3361386"/>
            <a:ext cx="3567448" cy="807727"/>
          </a:xfrm>
          <a:custGeom>
            <a:avLst/>
            <a:gdLst>
              <a:gd name="connsiteX0" fmla="*/ 0 w 3567448"/>
              <a:gd name="connsiteY0" fmla="*/ 450760 h 807727"/>
              <a:gd name="connsiteX1" fmla="*/ 1184857 w 3567448"/>
              <a:gd name="connsiteY1" fmla="*/ 792051 h 807727"/>
              <a:gd name="connsiteX2" fmla="*/ 3567448 w 3567448"/>
              <a:gd name="connsiteY2" fmla="*/ 0 h 80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7448" h="807727">
                <a:moveTo>
                  <a:pt x="0" y="450760"/>
                </a:moveTo>
                <a:cubicBezTo>
                  <a:pt x="295141" y="658969"/>
                  <a:pt x="590282" y="867178"/>
                  <a:pt x="1184857" y="792051"/>
                </a:cubicBezTo>
                <a:cubicBezTo>
                  <a:pt x="1779432" y="716924"/>
                  <a:pt x="3167130" y="122349"/>
                  <a:pt x="3567448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53FE8C-6614-7F9B-1F2E-D2BE9FF574FB}"/>
              </a:ext>
            </a:extLst>
          </p:cNvPr>
          <p:cNvSpPr/>
          <p:nvPr/>
        </p:nvSpPr>
        <p:spPr>
          <a:xfrm>
            <a:off x="5003442" y="3361386"/>
            <a:ext cx="3831465" cy="619081"/>
          </a:xfrm>
          <a:custGeom>
            <a:avLst/>
            <a:gdLst>
              <a:gd name="connsiteX0" fmla="*/ 0 w 3831465"/>
              <a:gd name="connsiteY0" fmla="*/ 0 h 619081"/>
              <a:gd name="connsiteX1" fmla="*/ 2009104 w 3831465"/>
              <a:gd name="connsiteY1" fmla="*/ 618186 h 619081"/>
              <a:gd name="connsiteX2" fmla="*/ 3831465 w 3831465"/>
              <a:gd name="connsiteY2" fmla="*/ 109470 h 61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1465" h="619081">
                <a:moveTo>
                  <a:pt x="0" y="0"/>
                </a:moveTo>
                <a:cubicBezTo>
                  <a:pt x="685263" y="299970"/>
                  <a:pt x="1370527" y="599941"/>
                  <a:pt x="2009104" y="618186"/>
                </a:cubicBezTo>
                <a:cubicBezTo>
                  <a:pt x="2647682" y="636431"/>
                  <a:pt x="3239573" y="372950"/>
                  <a:pt x="3831465" y="1094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EA5E62B-8A7D-CA86-C1D9-DEE358AC5B6E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BA92E-0C45-B223-DE1A-45307785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8" name="Google Shape;74;p17" title="fondo_12_seminario_5.jpg">
            <a:extLst>
              <a:ext uri="{FF2B5EF4-FFF2-40B4-BE49-F238E27FC236}">
                <a16:creationId xmlns:a16="http://schemas.microsoft.com/office/drawing/2014/main" id="{3ADEE6B1-3737-3236-1B19-A2CCDE2ADB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DBD4AE7-4AA6-58CF-A4EA-6F8585579485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8DC84-BE61-EF53-68DB-3A5D7CB6A49F}"/>
              </a:ext>
            </a:extLst>
          </p:cNvPr>
          <p:cNvSpPr txBox="1"/>
          <p:nvPr/>
        </p:nvSpPr>
        <p:spPr>
          <a:xfrm>
            <a:off x="52935" y="4864327"/>
            <a:ext cx="352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84CA1-6012-8F2F-865F-166F9B10C90E}"/>
              </a:ext>
            </a:extLst>
          </p:cNvPr>
          <p:cNvSpPr/>
          <p:nvPr/>
        </p:nvSpPr>
        <p:spPr>
          <a:xfrm>
            <a:off x="4006999" y="2517820"/>
            <a:ext cx="1955919" cy="41572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564BF-1AD0-B67D-26C8-8B7A9CF52136}"/>
              </a:ext>
            </a:extLst>
          </p:cNvPr>
          <p:cNvSpPr/>
          <p:nvPr/>
        </p:nvSpPr>
        <p:spPr>
          <a:xfrm>
            <a:off x="7879510" y="2517820"/>
            <a:ext cx="1092503" cy="41572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1C94BAA0-ADB1-E884-EAE5-25D441D21F6D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B4869D3-06FE-9569-0910-DE92D367A752}"/>
              </a:ext>
            </a:extLst>
          </p:cNvPr>
          <p:cNvSpPr/>
          <p:nvPr/>
        </p:nvSpPr>
        <p:spPr>
          <a:xfrm>
            <a:off x="1375767" y="3818244"/>
            <a:ext cx="107578" cy="11237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EFF9E20-E859-A1A3-7D6B-0D55CBE2E663}"/>
              </a:ext>
            </a:extLst>
          </p:cNvPr>
          <p:cNvSpPr/>
          <p:nvPr/>
        </p:nvSpPr>
        <p:spPr>
          <a:xfrm>
            <a:off x="4975239" y="3811488"/>
            <a:ext cx="106849" cy="955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D1366BF-4B18-79DE-7392-6EFFD069DC90}"/>
              </a:ext>
            </a:extLst>
          </p:cNvPr>
          <p:cNvSpPr/>
          <p:nvPr/>
        </p:nvSpPr>
        <p:spPr>
          <a:xfrm>
            <a:off x="8728058" y="3835362"/>
            <a:ext cx="106849" cy="955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1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69" grpId="0" animBg="1"/>
      <p:bldP spid="77" grpId="0" animBg="1"/>
      <p:bldP spid="13" grpId="0" animBg="1"/>
      <p:bldP spid="14" grpId="0" animBg="1"/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E68160B8-011E-DA30-1657-69521D7F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D1A4E093-BF8F-E20F-E48E-790557C79B8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CD6EB7-54D5-C814-F11F-01FBB1F9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829" y="3526013"/>
            <a:ext cx="2252116" cy="7765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EE0672-DF56-1D2F-C53F-A4F52DEA827F}"/>
              </a:ext>
            </a:extLst>
          </p:cNvPr>
          <p:cNvGrpSpPr/>
          <p:nvPr/>
        </p:nvGrpSpPr>
        <p:grpSpPr>
          <a:xfrm>
            <a:off x="1580574" y="932898"/>
            <a:ext cx="5755819" cy="2463179"/>
            <a:chOff x="1377950" y="798369"/>
            <a:chExt cx="6249562" cy="26744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7E2101-A536-9D99-BE37-04656810C5D2}"/>
                </a:ext>
              </a:extLst>
            </p:cNvPr>
            <p:cNvSpPr txBox="1"/>
            <p:nvPr/>
          </p:nvSpPr>
          <p:spPr>
            <a:xfrm>
              <a:off x="1377950" y="1231900"/>
              <a:ext cx="48282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L" noProof="0" dirty="0"/>
            </a:p>
            <a:p>
              <a:pPr marL="285750" indent="-285750">
                <a:buFontTx/>
                <a:buChar char="-"/>
              </a:pPr>
              <a:endParaRPr lang="es-CL" noProof="0" dirty="0"/>
            </a:p>
            <a:p>
              <a:r>
                <a:rPr lang="es-CL" noProof="0" dirty="0"/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BDA7BE-A03D-99F4-7EB2-D570C971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776" b="41396"/>
            <a:stretch>
              <a:fillRect/>
            </a:stretch>
          </p:blipFill>
          <p:spPr>
            <a:xfrm>
              <a:off x="1508277" y="1730741"/>
              <a:ext cx="6111025" cy="7765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D74A4D-14EB-BDBB-D5A6-F207B639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776" b="41396"/>
            <a:stretch>
              <a:fillRect/>
            </a:stretch>
          </p:blipFill>
          <p:spPr>
            <a:xfrm>
              <a:off x="1516487" y="2611935"/>
              <a:ext cx="6111025" cy="7765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0CCEB0-FE2C-45A3-86C3-C2311AF8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776" b="41396"/>
            <a:stretch>
              <a:fillRect/>
            </a:stretch>
          </p:blipFill>
          <p:spPr>
            <a:xfrm>
              <a:off x="1516487" y="904791"/>
              <a:ext cx="6111025" cy="77659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ECB7F-86CF-1376-F08F-42F2FACE4546}"/>
                </a:ext>
              </a:extLst>
            </p:cNvPr>
            <p:cNvSpPr/>
            <p:nvPr/>
          </p:nvSpPr>
          <p:spPr>
            <a:xfrm>
              <a:off x="1689100" y="866852"/>
              <a:ext cx="5797550" cy="8145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7C4C6A-9AE8-FA40-6C2B-0483208F9F2B}"/>
                </a:ext>
              </a:extLst>
            </p:cNvPr>
            <p:cNvSpPr/>
            <p:nvPr/>
          </p:nvSpPr>
          <p:spPr>
            <a:xfrm>
              <a:off x="1673224" y="1733704"/>
              <a:ext cx="5797550" cy="8145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noProof="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B4F303-8D61-E68A-AAE0-9A68475CFF12}"/>
                </a:ext>
              </a:extLst>
            </p:cNvPr>
            <p:cNvSpPr/>
            <p:nvPr/>
          </p:nvSpPr>
          <p:spPr>
            <a:xfrm>
              <a:off x="1665014" y="2598239"/>
              <a:ext cx="5797550" cy="7765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349099-C9D2-0FB7-98E4-58E872C3E0C3}"/>
                </a:ext>
              </a:extLst>
            </p:cNvPr>
            <p:cNvSpPr/>
            <p:nvPr/>
          </p:nvSpPr>
          <p:spPr>
            <a:xfrm>
              <a:off x="3085161" y="798369"/>
              <a:ext cx="292100" cy="2674473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A6746E-59DA-8845-8676-D4F9A25F708E}"/>
                </a:ext>
              </a:extLst>
            </p:cNvPr>
            <p:cNvSpPr/>
            <p:nvPr/>
          </p:nvSpPr>
          <p:spPr>
            <a:xfrm>
              <a:off x="5779968" y="809095"/>
              <a:ext cx="292100" cy="2663748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noProof="0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0E0AF60-AB5D-E739-A432-3B9BA8B32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234" y="3414956"/>
            <a:ext cx="3425663" cy="102258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2A31946-9AA8-1CAC-6948-C21512FE024C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0EBE2-87BD-20B0-B0A0-BE159657A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7F0384B4-138E-1FDC-5396-12395CAA49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8120DC5-792D-68C4-571E-AFAA044CEFD2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20355-2EE1-DA8E-CC64-760A4FFBDF95}"/>
              </a:ext>
            </a:extLst>
          </p:cNvPr>
          <p:cNvSpPr txBox="1"/>
          <p:nvPr/>
        </p:nvSpPr>
        <p:spPr>
          <a:xfrm>
            <a:off x="52936" y="4864327"/>
            <a:ext cx="339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12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2590C11-6D03-0DB1-62B3-50BCA575AD4E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</p:txBody>
      </p:sp>
    </p:spTree>
    <p:extLst>
      <p:ext uri="{BB962C8B-B14F-4D97-AF65-F5344CB8AC3E}">
        <p14:creationId xmlns:p14="http://schemas.microsoft.com/office/powerpoint/2010/main" val="330298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51002A11-6960-17DC-6770-AF7E4000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32DDBF07-FF41-7430-79C2-121492D42E3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6B125C-1764-311F-D8BA-4394C1161B80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57619-98D7-852B-B8E1-931BCFC89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0" y="1026073"/>
            <a:ext cx="5004067" cy="3194377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02910-53C1-B9A2-A7F5-A2C451151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443" y="1330794"/>
            <a:ext cx="802106" cy="2481909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BEF97C-2887-A0AB-4185-484D5AE22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221" y="2092679"/>
            <a:ext cx="1299248" cy="12063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8700FB-E9F0-4F17-5125-A4333343A9F0}"/>
              </a:ext>
            </a:extLst>
          </p:cNvPr>
          <p:cNvCxnSpPr>
            <a:cxnSpLocks/>
          </p:cNvCxnSpPr>
          <p:nvPr/>
        </p:nvCxnSpPr>
        <p:spPr>
          <a:xfrm flipH="1">
            <a:off x="1236372" y="3456486"/>
            <a:ext cx="579728" cy="0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E5D50F-6E7B-68E6-506D-CDBA6741ED65}"/>
              </a:ext>
            </a:extLst>
          </p:cNvPr>
          <p:cNvSpPr txBox="1"/>
          <p:nvPr/>
        </p:nvSpPr>
        <p:spPr>
          <a:xfrm>
            <a:off x="205257" y="3044804"/>
            <a:ext cx="127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noProof="0" dirty="0"/>
              <a:t>Tope sísmico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CD47B2-FF5B-F799-4BF3-010517BD974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495800" y="3172936"/>
            <a:ext cx="1937753" cy="967562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605115-C3C0-0857-9D5E-A0F24D922B2A}"/>
              </a:ext>
            </a:extLst>
          </p:cNvPr>
          <p:cNvSpPr txBox="1"/>
          <p:nvPr/>
        </p:nvSpPr>
        <p:spPr>
          <a:xfrm>
            <a:off x="6433553" y="3940443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noProof="0" dirty="0"/>
              <a:t>Barras sísmicas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5157092-FBEE-B735-F618-339A6B070EF5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19CDD-8A27-BA90-5FB4-54FD44993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DB7C0016-A371-8185-026C-9127CF0B9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3339A4D-C901-1A7C-645E-7030A8B52369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E057C-315A-DAD3-7628-A5715FF54A8A}"/>
              </a:ext>
            </a:extLst>
          </p:cNvPr>
          <p:cNvSpPr txBox="1"/>
          <p:nvPr/>
        </p:nvSpPr>
        <p:spPr>
          <a:xfrm>
            <a:off x="52935" y="4864327"/>
            <a:ext cx="320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13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91F88F1-BC78-AF37-0EAB-84CEE44DBDCE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</p:txBody>
      </p:sp>
    </p:spTree>
    <p:extLst>
      <p:ext uri="{BB962C8B-B14F-4D97-AF65-F5344CB8AC3E}">
        <p14:creationId xmlns:p14="http://schemas.microsoft.com/office/powerpoint/2010/main" val="357254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2909F32-2A11-332F-842A-60486562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15EA78C1-F6C0-4F52-4BE6-63E80FB79B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F3E55-D8E1-8827-40A7-FE5264847D91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9B6AF4C-6761-6FEB-CE43-F86B317BCD93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A0802-F954-0DDB-8D37-AD5A7B7DB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D47B9A80-C3C0-F481-3B4F-B455F11A5C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2C497A5-50DE-C6A5-7101-5581C5D8223E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4BCB1-2134-A3EA-129A-BBBAB9A0E0C3}"/>
              </a:ext>
            </a:extLst>
          </p:cNvPr>
          <p:cNvSpPr txBox="1"/>
          <p:nvPr/>
        </p:nvSpPr>
        <p:spPr>
          <a:xfrm>
            <a:off x="52935" y="4864327"/>
            <a:ext cx="346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14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9F054AC-ACF9-71A0-ABDE-7F1D653367DC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7600352" cy="397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  <a:p>
            <a:pPr lvl="1"/>
            <a:br>
              <a:rPr lang="es-CL" sz="800" noProof="0" dirty="0"/>
            </a:br>
            <a:r>
              <a:rPr lang="es-CL" sz="2000" b="1" noProof="0" dirty="0"/>
              <a:t>Beneficios</a:t>
            </a:r>
          </a:p>
          <a:p>
            <a:pPr lvl="1"/>
            <a:endParaRPr lang="es-CL" sz="2000" noProof="0" dirty="0"/>
          </a:p>
          <a:p>
            <a:r>
              <a:rPr lang="es-CL" sz="2000" noProof="0" dirty="0"/>
              <a:t>- Aislación sísmica </a:t>
            </a:r>
            <a:r>
              <a:rPr lang="es-CL" sz="2000" dirty="0">
                <a:sym typeface="Wingdings" panose="05000000000000000000" pitchFamily="2" charset="2"/>
              </a:rPr>
              <a:t></a:t>
            </a:r>
            <a:r>
              <a:rPr lang="es-CL" sz="2000" noProof="0" dirty="0"/>
              <a:t> Periodos naturales (2,09 – 2,65s), aleja del periodo natural promedio del suelo.</a:t>
            </a:r>
          </a:p>
          <a:p>
            <a:r>
              <a:rPr lang="es-CL" sz="2000" noProof="0" dirty="0"/>
              <a:t>- Reducción (moderada) de acero.</a:t>
            </a:r>
          </a:p>
          <a:p>
            <a:r>
              <a:rPr lang="es-CL" sz="2000" noProof="0" dirty="0"/>
              <a:t>- Número de apoyos por cepa de 6 a 2.</a:t>
            </a:r>
          </a:p>
          <a:p>
            <a:r>
              <a:rPr lang="es-CL" sz="2000" noProof="0" dirty="0"/>
              <a:t>- Ejecución: Con viga lanzadora, losas prefabricadas industrializadas, prescinde moldaje.</a:t>
            </a:r>
          </a:p>
          <a:p>
            <a:r>
              <a:rPr lang="es-CL" sz="2000" noProof="0" dirty="0"/>
              <a:t>- Barras sísmicas fáciles de inspeccionar y reemplazar, alineada a nivel de travesaño.</a:t>
            </a:r>
          </a:p>
          <a:p>
            <a:pPr lvl="5"/>
            <a:endParaRPr lang="es-CL" sz="1700" noProof="0" dirty="0"/>
          </a:p>
        </p:txBody>
      </p:sp>
    </p:spTree>
    <p:extLst>
      <p:ext uri="{BB962C8B-B14F-4D97-AF65-F5344CB8AC3E}">
        <p14:creationId xmlns:p14="http://schemas.microsoft.com/office/powerpoint/2010/main" val="39335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972331CB-AC6B-3244-D24A-3535E528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02291C72-2060-E39D-F8C6-4AF931554F3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C044B-46BA-116F-EE93-3ED7D39B2369}"/>
              </a:ext>
            </a:extLst>
          </p:cNvPr>
          <p:cNvSpPr txBox="1"/>
          <p:nvPr/>
        </p:nvSpPr>
        <p:spPr>
          <a:xfrm>
            <a:off x="1377950" y="1231900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noProof="0" dirty="0"/>
          </a:p>
          <a:p>
            <a:pPr marL="285750" indent="-285750">
              <a:buFontTx/>
              <a:buChar char="-"/>
            </a:pPr>
            <a:endParaRPr lang="es-CL" noProof="0" dirty="0"/>
          </a:p>
          <a:p>
            <a:r>
              <a:rPr lang="es-CL" noProof="0" dirty="0"/>
              <a:t>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BEA76CB-B4A5-04E4-0557-44EA6351FF15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292E2-2D14-D886-40D3-D1863650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5" name="Google Shape;74;p17" title="fondo_12_seminario_5.jpg">
            <a:extLst>
              <a:ext uri="{FF2B5EF4-FFF2-40B4-BE49-F238E27FC236}">
                <a16:creationId xmlns:a16="http://schemas.microsoft.com/office/drawing/2014/main" id="{48075E2C-A048-6688-49C4-CB40A42253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AA28A34-EC18-E362-D473-993CCAC0360A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060A3-3E7B-834D-93B8-5EA1D6986A1F}"/>
              </a:ext>
            </a:extLst>
          </p:cNvPr>
          <p:cNvSpPr txBox="1"/>
          <p:nvPr/>
        </p:nvSpPr>
        <p:spPr>
          <a:xfrm>
            <a:off x="52935" y="4864327"/>
            <a:ext cx="404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9394565-99E5-F3A0-483E-9FF8EBEAA70B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7588923" cy="397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DESAFIOS – SOLUCIONES DE DISEÑO</a:t>
            </a:r>
          </a:p>
          <a:p>
            <a:pPr lvl="1"/>
            <a:br>
              <a:rPr lang="es-CL" sz="800" noProof="0" dirty="0"/>
            </a:br>
            <a:r>
              <a:rPr lang="es-CL" sz="2000" b="1" noProof="0" dirty="0"/>
              <a:t>Revisión técnica y apoyo a la construcción</a:t>
            </a:r>
          </a:p>
          <a:p>
            <a:endParaRPr lang="es-CL" sz="2000" noProof="0" dirty="0"/>
          </a:p>
          <a:p>
            <a:r>
              <a:rPr lang="es-CL" sz="2000" noProof="0" dirty="0"/>
              <a:t>- Rediseño de la estructura (Sin modificar plazos del contrato)</a:t>
            </a:r>
          </a:p>
          <a:p>
            <a:r>
              <a:rPr lang="es-CL" sz="2000" noProof="0" dirty="0"/>
              <a:t>- Diseño nuevo </a:t>
            </a:r>
            <a:r>
              <a:rPr lang="es-CL" sz="2000" dirty="0">
                <a:sym typeface="Wingdings" panose="05000000000000000000" pitchFamily="2" charset="2"/>
              </a:rPr>
              <a:t></a:t>
            </a:r>
            <a:r>
              <a:rPr lang="es-CL" sz="2000" noProof="0" dirty="0"/>
              <a:t> Revisión total</a:t>
            </a:r>
          </a:p>
          <a:p>
            <a:r>
              <a:rPr lang="es-CL" sz="2000" noProof="0" dirty="0"/>
              <a:t>- Prioridad de revisión (Superestructura + Sistema de Aislación)</a:t>
            </a:r>
          </a:p>
          <a:p>
            <a:r>
              <a:rPr lang="es-CL" sz="2000" noProof="0" dirty="0"/>
              <a:t>- Prioridad de construcción (Pilotes)</a:t>
            </a:r>
          </a:p>
          <a:p>
            <a:r>
              <a:rPr lang="es-CL" sz="2000" noProof="0" dirty="0"/>
              <a:t>- Cooperación entre oficinas (MC2 España, SACYR, GHD, OPH)</a:t>
            </a:r>
          </a:p>
          <a:p>
            <a:endParaRPr lang="es-CL" sz="2000" noProof="0" dirty="0"/>
          </a:p>
        </p:txBody>
      </p:sp>
    </p:spTree>
    <p:extLst>
      <p:ext uri="{BB962C8B-B14F-4D97-AF65-F5344CB8AC3E}">
        <p14:creationId xmlns:p14="http://schemas.microsoft.com/office/powerpoint/2010/main" val="39864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E81585BF-6188-1F79-481E-90FAAFE5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4;p17" title="fondo_12_seminario_5.jpg">
            <a:extLst>
              <a:ext uri="{FF2B5EF4-FFF2-40B4-BE49-F238E27FC236}">
                <a16:creationId xmlns:a16="http://schemas.microsoft.com/office/drawing/2014/main" id="{D34F14A2-0564-995B-92DA-D4F1696142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56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0B54C5-3BCE-2822-DA97-3E4131563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4" y="-6056"/>
            <a:ext cx="2896626" cy="514955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901DD19-F0C0-9996-B4E8-8DD2E1AB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23" y="581891"/>
            <a:ext cx="3871100" cy="505691"/>
          </a:xfrm>
        </p:spPr>
        <p:txBody>
          <a:bodyPr>
            <a:normAutofit fontScale="90000"/>
          </a:bodyPr>
          <a:lstStyle/>
          <a:p>
            <a:pPr lvl="5" algn="ctr"/>
            <a:r>
              <a:rPr lang="es-CL" b="1" noProof="0" dirty="0"/>
              <a:t>MUCHAS GRACIAS</a:t>
            </a:r>
            <a:endParaRPr lang="es-CL" sz="1800" b="1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3C2D5-F7AB-5824-1301-F041B9BC9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5" name="Google Shape;74;p17" title="fondo_12_seminario_5.jpg">
            <a:extLst>
              <a:ext uri="{FF2B5EF4-FFF2-40B4-BE49-F238E27FC236}">
                <a16:creationId xmlns:a16="http://schemas.microsoft.com/office/drawing/2014/main" id="{1CD49402-90F9-C7D2-8805-3501B31D582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AF0D3DB-DD57-B0E8-ED0C-E7F9FFA82034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E346-C6AF-148B-F3EB-C31C4C7EF399}"/>
              </a:ext>
            </a:extLst>
          </p:cNvPr>
          <p:cNvSpPr txBox="1"/>
          <p:nvPr/>
        </p:nvSpPr>
        <p:spPr>
          <a:xfrm>
            <a:off x="52935" y="4864327"/>
            <a:ext cx="358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16</a:t>
            </a:r>
          </a:p>
        </p:txBody>
      </p:sp>
      <p:pic>
        <p:nvPicPr>
          <p:cNvPr id="1026" name="Picture 2" descr="Ponderings from a road trip.">
            <a:extLst>
              <a:ext uri="{FF2B5EF4-FFF2-40B4-BE49-F238E27FC236}">
                <a16:creationId xmlns:a16="http://schemas.microsoft.com/office/drawing/2014/main" id="{0CD0D18B-E7D6-2BD5-BDC2-56D5DED73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5" t="29736"/>
          <a:stretch>
            <a:fillRect/>
          </a:stretch>
        </p:blipFill>
        <p:spPr bwMode="auto">
          <a:xfrm>
            <a:off x="6262250" y="4130211"/>
            <a:ext cx="2857378" cy="10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7F3FB-4016-F06A-F4AF-0A0F78891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256" y="1079558"/>
            <a:ext cx="3958547" cy="320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C8CF92F-27A7-9976-8854-CFAC23772042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</p:spTree>
    <p:extLst>
      <p:ext uri="{BB962C8B-B14F-4D97-AF65-F5344CB8AC3E}">
        <p14:creationId xmlns:p14="http://schemas.microsoft.com/office/powerpoint/2010/main" val="173811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40AF08E-5183-8E4D-E8D8-C4B7A430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79" y="2447446"/>
            <a:ext cx="7116640" cy="497059"/>
          </a:xfrm>
        </p:spPr>
        <p:txBody>
          <a:bodyPr>
            <a:noAutofit/>
          </a:bodyPr>
          <a:lstStyle/>
          <a:p>
            <a:pPr lvl="5" algn="ctr"/>
            <a:r>
              <a:rPr lang="es-CL" b="1" noProof="0" dirty="0"/>
              <a:t>NUEVO PUENTE FERROVIARIO BIOBÍO</a:t>
            </a:r>
            <a:br>
              <a:rPr lang="es-CL" noProof="0" dirty="0"/>
            </a:br>
            <a:r>
              <a:rPr lang="es-CL" sz="1800" noProof="0" dirty="0"/>
              <a:t>Del concepto al apoyo en la construcción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50F01-27A3-5BAA-F676-69E78EA2CC7E}"/>
              </a:ext>
            </a:extLst>
          </p:cNvPr>
          <p:cNvSpPr txBox="1">
            <a:spLocks/>
          </p:cNvSpPr>
          <p:nvPr/>
        </p:nvSpPr>
        <p:spPr>
          <a:xfrm>
            <a:off x="3061554" y="3668137"/>
            <a:ext cx="3020890" cy="63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1600" b="1" noProof="0" dirty="0"/>
              <a:t>Sergio Aguilar Guardia</a:t>
            </a:r>
          </a:p>
          <a:p>
            <a:pPr algn="ctr"/>
            <a:r>
              <a:rPr lang="es-CL" sz="1600" noProof="0" dirty="0"/>
              <a:t>sergio.aguilar@ghd.com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F19A8-85FC-274A-E20F-44948A2AB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08" y="441597"/>
            <a:ext cx="1580983" cy="1580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62F5D79C-7E7B-6791-6909-06FB5595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3EA2BFBC-9978-E9EF-172A-E5E69376D00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98CE41B-ADAD-B8A0-064B-85D64328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4" y="2237086"/>
            <a:ext cx="3041424" cy="1988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5874BF05-0D26-2ADB-7C76-CB57F0BBCE68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A7BD3-687F-141F-F15D-943ACA50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19464146-2913-B384-FE91-20CFDB8669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7BAEB-0DC9-DD98-FA7B-869A8E71571F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B825F-12DF-0CD8-7AD1-A7917E87CF9A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1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731AA41-A63B-EEF9-9E19-B3FA4ED5A5D1}"/>
              </a:ext>
            </a:extLst>
          </p:cNvPr>
          <p:cNvSpPr txBox="1">
            <a:spLocks/>
          </p:cNvSpPr>
          <p:nvPr/>
        </p:nvSpPr>
        <p:spPr>
          <a:xfrm>
            <a:off x="1464926" y="497305"/>
            <a:ext cx="4953012" cy="415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ANTECEDENTES GENERALES</a:t>
            </a:r>
          </a:p>
          <a:p>
            <a:br>
              <a:rPr lang="es-CL" sz="800" noProof="0" dirty="0"/>
            </a:br>
            <a:r>
              <a:rPr lang="es-CL" sz="2000" b="1" noProof="0" dirty="0"/>
              <a:t>Cliente: </a:t>
            </a:r>
          </a:p>
          <a:p>
            <a:r>
              <a:rPr lang="es-CL" sz="2000" b="1" noProof="0" dirty="0"/>
              <a:t>Uso: </a:t>
            </a:r>
          </a:p>
          <a:p>
            <a:r>
              <a:rPr lang="es-CL" sz="2000" b="1" noProof="0" dirty="0"/>
              <a:t>Contratista: </a:t>
            </a:r>
          </a:p>
          <a:p>
            <a:r>
              <a:rPr lang="es-CL" sz="2000" b="1" noProof="0" dirty="0"/>
              <a:t>Revisor Independiente:</a:t>
            </a:r>
          </a:p>
          <a:p>
            <a:r>
              <a:rPr lang="es-CL" sz="2000" b="1" noProof="0" dirty="0"/>
              <a:t>Revisor Técnico: </a:t>
            </a:r>
          </a:p>
          <a:p>
            <a:r>
              <a:rPr lang="es-CL" sz="2000" b="1" noProof="0" dirty="0"/>
              <a:t>Apoyo Construcción:</a:t>
            </a:r>
            <a:endParaRPr lang="es-CL" noProof="0" dirty="0"/>
          </a:p>
          <a:p>
            <a:pPr lvl="5"/>
            <a:endParaRPr lang="es-CL" sz="1700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D4718-749D-3A31-42A3-047610CAC95F}"/>
              </a:ext>
            </a:extLst>
          </p:cNvPr>
          <p:cNvSpPr txBox="1"/>
          <p:nvPr/>
        </p:nvSpPr>
        <p:spPr>
          <a:xfrm>
            <a:off x="4417575" y="1030656"/>
            <a:ext cx="2408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noProof="0" dirty="0"/>
              <a:t>EFE</a:t>
            </a:r>
          </a:p>
          <a:p>
            <a:r>
              <a:rPr lang="es-CL" sz="2000" noProof="0" dirty="0"/>
              <a:t>Pasajeros + Carga</a:t>
            </a:r>
          </a:p>
          <a:p>
            <a:r>
              <a:rPr lang="es-CL" sz="2000" noProof="0" dirty="0"/>
              <a:t>SACYR</a:t>
            </a:r>
          </a:p>
          <a:p>
            <a:r>
              <a:rPr lang="es-CL" sz="2000" noProof="0" dirty="0"/>
              <a:t>IEC</a:t>
            </a:r>
          </a:p>
          <a:p>
            <a:r>
              <a:rPr lang="es-CL" sz="2000" noProof="0" dirty="0"/>
              <a:t>GHD</a:t>
            </a:r>
          </a:p>
          <a:p>
            <a:r>
              <a:rPr lang="es-CL" sz="2000" noProof="0" dirty="0"/>
              <a:t>GHD</a:t>
            </a:r>
          </a:p>
        </p:txBody>
      </p:sp>
    </p:spTree>
    <p:extLst>
      <p:ext uri="{BB962C8B-B14F-4D97-AF65-F5344CB8AC3E}">
        <p14:creationId xmlns:p14="http://schemas.microsoft.com/office/powerpoint/2010/main" val="348339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D4BD056-1CF1-B4A1-8F1B-194D7F74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3095BE61-2B51-65E3-BB60-FED12D2960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3B038C33-DD9F-F921-3EF7-012AF4D1B23C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25A1A-ED97-0069-D804-BFC3AB63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03359CDA-A537-0C28-CDB2-C0B35B69B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D1A82-6DA8-A2EF-EC82-3102D0789BC4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6A9CD-9D53-2C71-3026-8A021A2B27C3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2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1F63ACD-F6B3-95FE-01C8-53DA182B71B3}"/>
              </a:ext>
            </a:extLst>
          </p:cNvPr>
          <p:cNvSpPr txBox="1">
            <a:spLocks/>
          </p:cNvSpPr>
          <p:nvPr/>
        </p:nvSpPr>
        <p:spPr>
          <a:xfrm>
            <a:off x="1464925" y="497304"/>
            <a:ext cx="7600352" cy="42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ANTECEDENTES GENERALES</a:t>
            </a:r>
          </a:p>
          <a:p>
            <a:pPr lvl="1"/>
            <a:endParaRPr lang="es-CL" sz="800" b="1" noProof="0" dirty="0"/>
          </a:p>
          <a:p>
            <a:pPr lvl="1"/>
            <a:r>
              <a:rPr lang="es-CL" sz="2000" b="1" noProof="0" dirty="0"/>
              <a:t>Longitud: </a:t>
            </a:r>
            <a:r>
              <a:rPr lang="es-CL" sz="2000" noProof="0" dirty="0"/>
              <a:t>1,8km.</a:t>
            </a:r>
          </a:p>
          <a:p>
            <a:pPr lvl="1"/>
            <a:endParaRPr lang="es-CL" sz="2000" b="1" noProof="0" dirty="0"/>
          </a:p>
          <a:p>
            <a:pPr lvl="1"/>
            <a:r>
              <a:rPr lang="es-CL" sz="2000" b="1" noProof="0" dirty="0"/>
              <a:t>Infraestructura:</a:t>
            </a:r>
          </a:p>
          <a:p>
            <a:pPr lvl="1"/>
            <a:endParaRPr lang="es-CL" sz="2000" noProof="0" dirty="0"/>
          </a:p>
          <a:p>
            <a:r>
              <a:rPr lang="es-CL" sz="1800" b="1" noProof="0" dirty="0"/>
              <a:t>Cepas:</a:t>
            </a:r>
            <a:r>
              <a:rPr lang="es-CL" sz="1800" noProof="0" dirty="0"/>
              <a:t>		61 Cepas tipo pila-pilote.</a:t>
            </a:r>
          </a:p>
          <a:p>
            <a:r>
              <a:rPr lang="es-CL" sz="1800" b="1" noProof="0" dirty="0"/>
              <a:t>Tipo:</a:t>
            </a:r>
            <a:r>
              <a:rPr lang="es-CL" sz="1800" noProof="0" dirty="0"/>
              <a:t>		C22 &gt; C61 Marcos 4 Pilotes.</a:t>
            </a:r>
          </a:p>
          <a:p>
            <a:r>
              <a:rPr lang="es-CL" sz="1800" noProof="0" dirty="0"/>
              <a:t>		C4 &gt; C20 Mesa de 4+4 pilotes.</a:t>
            </a:r>
          </a:p>
          <a:p>
            <a:r>
              <a:rPr lang="es-CL" sz="1800" noProof="0" dirty="0"/>
              <a:t>		C(Juntas) &gt; Mesa de 3+3 Pilotes.</a:t>
            </a:r>
          </a:p>
          <a:p>
            <a:r>
              <a:rPr lang="es-CL" sz="1800" b="1" noProof="0" dirty="0"/>
              <a:t>Diámetro:</a:t>
            </a:r>
            <a:r>
              <a:rPr lang="es-CL" sz="1800" noProof="0" dirty="0"/>
              <a:t>	1,5m – 2m.</a:t>
            </a:r>
          </a:p>
          <a:p>
            <a:r>
              <a:rPr lang="es-CL" sz="1800" b="1" noProof="0" dirty="0"/>
              <a:t>Longitud:</a:t>
            </a:r>
            <a:r>
              <a:rPr lang="es-CL" sz="1800" noProof="0" dirty="0"/>
              <a:t>	32,5m - 51m. (Desde el lecho)</a:t>
            </a:r>
          </a:p>
          <a:p>
            <a:pPr lvl="5"/>
            <a:endParaRPr lang="es-CL" sz="1700" noProof="0" dirty="0"/>
          </a:p>
        </p:txBody>
      </p:sp>
    </p:spTree>
    <p:extLst>
      <p:ext uri="{BB962C8B-B14F-4D97-AF65-F5344CB8AC3E}">
        <p14:creationId xmlns:p14="http://schemas.microsoft.com/office/powerpoint/2010/main" val="1488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F64D9BF5-55E0-13A5-A6B4-96F8FF33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E98DFE5F-80FD-7952-F4F3-FD0E1093C13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D9F67AFB-1966-FF3D-339E-D5B065D181F4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BBD5E-A1AE-678C-C5D7-D05F568B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0540509A-7CC2-CD23-425E-97ABDD6431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E652E-1355-525B-522F-985AF36FE00F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BBACF-20B1-0AF9-9879-D8ACC7A40718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3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52E33C6-1D35-AEED-06B7-6AFAAF34F389}"/>
              </a:ext>
            </a:extLst>
          </p:cNvPr>
          <p:cNvSpPr txBox="1">
            <a:spLocks/>
          </p:cNvSpPr>
          <p:nvPr/>
        </p:nvSpPr>
        <p:spPr>
          <a:xfrm>
            <a:off x="1464925" y="497304"/>
            <a:ext cx="7732012" cy="42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ANTECEDENTES GENERALES</a:t>
            </a:r>
          </a:p>
          <a:p>
            <a:br>
              <a:rPr lang="es-CL" sz="800" noProof="0" dirty="0"/>
            </a:br>
            <a:r>
              <a:rPr lang="es-CL" sz="2000" b="1" noProof="0" dirty="0"/>
              <a:t>Superestructura </a:t>
            </a:r>
          </a:p>
          <a:p>
            <a:endParaRPr lang="es-CL" sz="2000" b="1" noProof="0" dirty="0"/>
          </a:p>
          <a:p>
            <a:r>
              <a:rPr lang="es-CL" sz="2000" b="1" noProof="0" dirty="0"/>
              <a:t>Tipología: </a:t>
            </a:r>
            <a:r>
              <a:rPr lang="es-CL" sz="2000" noProof="0" dirty="0"/>
              <a:t>Tablero balastado -  aislado sísmicamente.</a:t>
            </a:r>
          </a:p>
          <a:p>
            <a:endParaRPr lang="es-CL" sz="2000" noProof="0" dirty="0"/>
          </a:p>
          <a:p>
            <a:r>
              <a:rPr lang="es-CL" sz="2000" b="1" noProof="0" dirty="0"/>
              <a:t>Estructuración: </a:t>
            </a:r>
            <a:r>
              <a:rPr lang="es-CL" sz="2000" noProof="0" dirty="0"/>
              <a:t>Cajón único de acero + combinación losa prefabricada hormigón in situ.</a:t>
            </a:r>
          </a:p>
          <a:p>
            <a:endParaRPr lang="es-CL" sz="2000" noProof="0" dirty="0"/>
          </a:p>
          <a:p>
            <a:r>
              <a:rPr lang="es-CL" sz="2000" b="1" noProof="0" dirty="0"/>
              <a:t>Juntas: </a:t>
            </a:r>
            <a:r>
              <a:rPr lang="es-CL" sz="2000" noProof="0" dirty="0"/>
              <a:t>Vano típico de 30m, continuo en 6 vanos. Juntas cada 180m.</a:t>
            </a:r>
          </a:p>
          <a:p>
            <a:pPr lvl="5"/>
            <a:endParaRPr lang="es-CL" sz="1700" noProof="0" dirty="0"/>
          </a:p>
        </p:txBody>
      </p:sp>
    </p:spTree>
    <p:extLst>
      <p:ext uri="{BB962C8B-B14F-4D97-AF65-F5344CB8AC3E}">
        <p14:creationId xmlns:p14="http://schemas.microsoft.com/office/powerpoint/2010/main" val="118084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D68593D9-173F-59E4-F72D-A67E9A3D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54695C5C-9CEB-B86D-730D-01E4B9822EE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solidFill>
            <a:srgbClr val="8769A5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D1570-4501-8D90-2877-A0CDEBED6C6F}"/>
              </a:ext>
            </a:extLst>
          </p:cNvPr>
          <p:cNvSpPr/>
          <p:nvPr/>
        </p:nvSpPr>
        <p:spPr>
          <a:xfrm>
            <a:off x="1519706" y="2365096"/>
            <a:ext cx="6965091" cy="114300"/>
          </a:xfrm>
          <a:prstGeom prst="rect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29BCC97-B3AA-E0B1-915F-837547F5421A}"/>
              </a:ext>
            </a:extLst>
          </p:cNvPr>
          <p:cNvSpPr/>
          <p:nvPr/>
        </p:nvSpPr>
        <p:spPr>
          <a:xfrm>
            <a:off x="1851660" y="2479396"/>
            <a:ext cx="121920" cy="419100"/>
          </a:xfrm>
          <a:prstGeom prst="downArrow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1EC6079-1BBB-040C-9DF3-F1AFEA4F2501}"/>
              </a:ext>
            </a:extLst>
          </p:cNvPr>
          <p:cNvSpPr/>
          <p:nvPr/>
        </p:nvSpPr>
        <p:spPr>
          <a:xfrm rot="10800000">
            <a:off x="3215640" y="1945996"/>
            <a:ext cx="121920" cy="419100"/>
          </a:xfrm>
          <a:prstGeom prst="downArrow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99CFBC-9D26-D5A9-AF25-D0ED38505831}"/>
              </a:ext>
            </a:extLst>
          </p:cNvPr>
          <p:cNvSpPr/>
          <p:nvPr/>
        </p:nvSpPr>
        <p:spPr>
          <a:xfrm>
            <a:off x="4831082" y="2479396"/>
            <a:ext cx="121920" cy="419100"/>
          </a:xfrm>
          <a:prstGeom prst="downArrow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CA405C1-1F3A-CF84-8E47-21B793F2F0BE}"/>
              </a:ext>
            </a:extLst>
          </p:cNvPr>
          <p:cNvSpPr/>
          <p:nvPr/>
        </p:nvSpPr>
        <p:spPr>
          <a:xfrm rot="10800000">
            <a:off x="6294122" y="1945996"/>
            <a:ext cx="121920" cy="419100"/>
          </a:xfrm>
          <a:prstGeom prst="downArrow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3A693A-57A0-3C64-615E-D811DA6059BC}"/>
              </a:ext>
            </a:extLst>
          </p:cNvPr>
          <p:cNvSpPr/>
          <p:nvPr/>
        </p:nvSpPr>
        <p:spPr>
          <a:xfrm>
            <a:off x="7810504" y="2479396"/>
            <a:ext cx="121920" cy="419100"/>
          </a:xfrm>
          <a:prstGeom prst="downArrow">
            <a:avLst/>
          </a:prstGeom>
          <a:solidFill>
            <a:srgbClr val="876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E7FED-651E-43FF-D057-F74EF41A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576"/>
          <a:stretch>
            <a:fillRect/>
          </a:stretch>
        </p:blipFill>
        <p:spPr>
          <a:xfrm>
            <a:off x="534600" y="3161228"/>
            <a:ext cx="2912857" cy="1150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41E76F-13F4-21FC-2C35-13BB8FF99F21}"/>
              </a:ext>
            </a:extLst>
          </p:cNvPr>
          <p:cNvSpPr txBox="1"/>
          <p:nvPr/>
        </p:nvSpPr>
        <p:spPr>
          <a:xfrm>
            <a:off x="363291" y="2822107"/>
            <a:ext cx="325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1864 Puente existente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33A43-097F-C4AE-7ADA-D794B47AC446}"/>
              </a:ext>
            </a:extLst>
          </p:cNvPr>
          <p:cNvSpPr txBox="1"/>
          <p:nvPr/>
        </p:nvSpPr>
        <p:spPr>
          <a:xfrm>
            <a:off x="2175660" y="1197062"/>
            <a:ext cx="21823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2017 </a:t>
            </a:r>
          </a:p>
          <a:p>
            <a:pPr algn="ctr"/>
            <a:r>
              <a:rPr lang="es-CL" sz="2000" noProof="0" dirty="0"/>
              <a:t>Estudios Básicos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3E043-ACDC-5441-A6F2-4345D5BE5129}"/>
              </a:ext>
            </a:extLst>
          </p:cNvPr>
          <p:cNvSpPr txBox="1"/>
          <p:nvPr/>
        </p:nvSpPr>
        <p:spPr>
          <a:xfrm>
            <a:off x="4023514" y="2912696"/>
            <a:ext cx="17370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2019 </a:t>
            </a:r>
          </a:p>
          <a:p>
            <a:pPr algn="ctr"/>
            <a:r>
              <a:rPr lang="es-CL" sz="2000" noProof="0" dirty="0"/>
              <a:t>GHD </a:t>
            </a:r>
          </a:p>
          <a:p>
            <a:pPr algn="ctr"/>
            <a:r>
              <a:rPr lang="es-CL" sz="2000" noProof="0" dirty="0"/>
              <a:t>Diseño Inicial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8E0F6-A4AB-DC85-3C2D-8679E055C34C}"/>
              </a:ext>
            </a:extLst>
          </p:cNvPr>
          <p:cNvSpPr txBox="1"/>
          <p:nvPr/>
        </p:nvSpPr>
        <p:spPr>
          <a:xfrm>
            <a:off x="5594949" y="1185831"/>
            <a:ext cx="15202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2021 </a:t>
            </a:r>
          </a:p>
          <a:p>
            <a:pPr algn="ctr"/>
            <a:r>
              <a:rPr lang="es-CL" sz="2000" noProof="0" dirty="0"/>
              <a:t>OPH / GHD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83DD-8692-05E5-E2D3-681A5B8919D9}"/>
              </a:ext>
            </a:extLst>
          </p:cNvPr>
          <p:cNvSpPr txBox="1"/>
          <p:nvPr/>
        </p:nvSpPr>
        <p:spPr>
          <a:xfrm>
            <a:off x="7006366" y="2912696"/>
            <a:ext cx="173705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2022</a:t>
            </a:r>
          </a:p>
          <a:p>
            <a:pPr algn="ctr"/>
            <a:r>
              <a:rPr lang="es-CL" sz="2000" noProof="0" dirty="0"/>
              <a:t>SACYR adjudicado el contrato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C71A6BF-346B-4FD1-32AC-F1928465CED7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D26A3-99EC-14D0-643A-611ABDD1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11" name="Google Shape;74;p17" title="fondo_12_seminario_5.jpg">
            <a:extLst>
              <a:ext uri="{FF2B5EF4-FFF2-40B4-BE49-F238E27FC236}">
                <a16:creationId xmlns:a16="http://schemas.microsoft.com/office/drawing/2014/main" id="{2D1F1E0B-8FD7-F6DA-FB2E-2995E72D1D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F07DACC-1F0B-50D9-B105-11128312468A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D4FAF1-4BBD-7752-41FC-32EE09E4AF44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4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0E8C5ED-0DD3-EE55-FFA1-69EA4EC63BD4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4808707" cy="72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LÍNEA DE TIEMPO</a:t>
            </a:r>
          </a:p>
        </p:txBody>
      </p:sp>
    </p:spTree>
    <p:extLst>
      <p:ext uri="{BB962C8B-B14F-4D97-AF65-F5344CB8AC3E}">
        <p14:creationId xmlns:p14="http://schemas.microsoft.com/office/powerpoint/2010/main" val="42848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C5A0AE7D-0D84-94AC-2E86-4608B21EF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52624CA6-BC69-B853-0123-92499D1BEB4D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F53E6-8AD0-D87C-B778-29B83B3768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2" r="12896"/>
          <a:stretch>
            <a:fillRect/>
          </a:stretch>
        </p:blipFill>
        <p:spPr>
          <a:xfrm>
            <a:off x="4491576" y="1128734"/>
            <a:ext cx="4216400" cy="155806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22939E-1870-2DCC-1A05-2D1AF109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576" y="2801987"/>
            <a:ext cx="4216400" cy="157397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7E51E-4F24-7F43-7F47-061B1F9824F3}"/>
              </a:ext>
            </a:extLst>
          </p:cNvPr>
          <p:cNvSpPr txBox="1"/>
          <p:nvPr/>
        </p:nvSpPr>
        <p:spPr>
          <a:xfrm>
            <a:off x="1384043" y="1196066"/>
            <a:ext cx="2516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GHD (2019)</a:t>
            </a:r>
          </a:p>
          <a:p>
            <a:pPr algn="ctr"/>
            <a:r>
              <a:rPr lang="es-CL" sz="2000" noProof="0" dirty="0"/>
              <a:t>Continua en 3 vanos</a:t>
            </a:r>
          </a:p>
          <a:p>
            <a:pPr algn="ctr"/>
            <a:r>
              <a:rPr lang="es-CL" sz="2000" noProof="0" dirty="0"/>
              <a:t>con loseta de continuidad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A1E4A-0B22-39EF-8AEC-46D82B9AAEEA}"/>
              </a:ext>
            </a:extLst>
          </p:cNvPr>
          <p:cNvSpPr txBox="1"/>
          <p:nvPr/>
        </p:nvSpPr>
        <p:spPr>
          <a:xfrm>
            <a:off x="1384042" y="2981384"/>
            <a:ext cx="251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OPH / GHD (2021)</a:t>
            </a:r>
          </a:p>
          <a:p>
            <a:pPr algn="ctr"/>
            <a:r>
              <a:rPr lang="es-CL" sz="2000" noProof="0" dirty="0"/>
              <a:t>Continua en 9 vanos </a:t>
            </a:r>
          </a:p>
          <a:p>
            <a:pPr algn="ctr"/>
            <a:r>
              <a:rPr lang="es-CL" sz="2000" noProof="0" dirty="0"/>
              <a:t>con JD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E198B2-D9AA-89C8-605A-602D3CE0FC57}"/>
              </a:ext>
            </a:extLst>
          </p:cNvPr>
          <p:cNvCxnSpPr>
            <a:cxnSpLocks/>
          </p:cNvCxnSpPr>
          <p:nvPr/>
        </p:nvCxnSpPr>
        <p:spPr>
          <a:xfrm>
            <a:off x="3986053" y="1859213"/>
            <a:ext cx="589281" cy="0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5EA6F1-F01C-8958-02D7-97B463DD7C8D}"/>
              </a:ext>
            </a:extLst>
          </p:cNvPr>
          <p:cNvCxnSpPr>
            <a:cxnSpLocks/>
          </p:cNvCxnSpPr>
          <p:nvPr/>
        </p:nvCxnSpPr>
        <p:spPr>
          <a:xfrm>
            <a:off x="3968217" y="3484548"/>
            <a:ext cx="589281" cy="0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E2F338EA-A7EB-36E2-420C-2F03F62C9105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44B5E-D642-97DD-17A8-B332B5184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5" name="Google Shape;74;p17" title="fondo_12_seminario_5.jpg">
            <a:extLst>
              <a:ext uri="{FF2B5EF4-FFF2-40B4-BE49-F238E27FC236}">
                <a16:creationId xmlns:a16="http://schemas.microsoft.com/office/drawing/2014/main" id="{2A83AF09-FFEA-93A2-4608-67DDD6913E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7FF8D-2895-4473-6560-8F5B570FCCE4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1E56F-2B3C-C64B-302A-3CDD8AD4255B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5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DC0F91A-7836-181C-01AE-38007EF3C52D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EVOLUCIÓN DE LA SUPERESTRUCTURA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85041A0-590D-09DD-970B-F3832DDFF7FA}"/>
              </a:ext>
            </a:extLst>
          </p:cNvPr>
          <p:cNvSpPr/>
          <p:nvPr/>
        </p:nvSpPr>
        <p:spPr>
          <a:xfrm rot="5400000">
            <a:off x="7129665" y="1941722"/>
            <a:ext cx="853667" cy="68580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B5FCBF0-B2C8-55EA-5FE7-ECBFFEFB5759}"/>
              </a:ext>
            </a:extLst>
          </p:cNvPr>
          <p:cNvSpPr/>
          <p:nvPr/>
        </p:nvSpPr>
        <p:spPr>
          <a:xfrm rot="5400000">
            <a:off x="7129665" y="3642173"/>
            <a:ext cx="853667" cy="68580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598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9C16384-9C4C-907B-4109-DCAF931A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6A5E3E4C-0AAC-2E1F-6F92-666EF1B1C70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DB2B1-CADF-7757-F3A4-ED8154BF3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39" y="1173394"/>
            <a:ext cx="5575899" cy="2490273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119D90-B986-5640-E539-6BD421BC1AA5}"/>
              </a:ext>
            </a:extLst>
          </p:cNvPr>
          <p:cNvSpPr txBox="1"/>
          <p:nvPr/>
        </p:nvSpPr>
        <p:spPr>
          <a:xfrm>
            <a:off x="3303864" y="3725910"/>
            <a:ext cx="253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noProof="0" dirty="0"/>
              <a:t>SACYR (2022)</a:t>
            </a:r>
          </a:p>
          <a:p>
            <a:pPr algn="ctr"/>
            <a:r>
              <a:rPr lang="es-CL" sz="2000" noProof="0" dirty="0"/>
              <a:t>Continua en 6 vanos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00B8EAE-0405-343C-DEFF-44B9EEE78CE5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FC44A-E915-BF39-0BD0-7C247919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30BEC1C8-7B08-683B-00AD-CAC5E1DEB2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4A468C3-485B-CBB3-525F-4380D3003E45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AB350-F846-5FA9-D6AC-740092A21253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6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2B93CD0-4A2C-3465-C208-9E09610DB7AB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EVOLUCIÓN DE LA SUPERESTRUCTURA</a:t>
            </a:r>
          </a:p>
        </p:txBody>
      </p:sp>
    </p:spTree>
    <p:extLst>
      <p:ext uri="{BB962C8B-B14F-4D97-AF65-F5344CB8AC3E}">
        <p14:creationId xmlns:p14="http://schemas.microsoft.com/office/powerpoint/2010/main" val="60251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82F21748-FB24-F1B2-F7BE-41E9633B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>
            <a:extLst>
              <a:ext uri="{FF2B5EF4-FFF2-40B4-BE49-F238E27FC236}">
                <a16:creationId xmlns:a16="http://schemas.microsoft.com/office/drawing/2014/main" id="{F489D499-7153-4808-3DCC-D9EF1E2B3C8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3910B-3C16-7756-53F7-9527E1F5D454}"/>
              </a:ext>
            </a:extLst>
          </p:cNvPr>
          <p:cNvSpPr txBox="1"/>
          <p:nvPr/>
        </p:nvSpPr>
        <p:spPr>
          <a:xfrm>
            <a:off x="1777330" y="1556209"/>
            <a:ext cx="100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2019 GHD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E71E2-FD37-4B19-0B6F-0162B004B889}"/>
              </a:ext>
            </a:extLst>
          </p:cNvPr>
          <p:cNvSpPr txBox="1"/>
          <p:nvPr/>
        </p:nvSpPr>
        <p:spPr>
          <a:xfrm>
            <a:off x="218181" y="3297279"/>
            <a:ext cx="155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noProof="0" dirty="0"/>
              <a:t>2021</a:t>
            </a:r>
          </a:p>
          <a:p>
            <a:pPr algn="ctr"/>
            <a:r>
              <a:rPr lang="es-CL" sz="2000" noProof="0" dirty="0"/>
              <a:t>GHD / OPH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D84F3-6ACB-094E-4F9F-4BF168DA83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29" b="3613"/>
          <a:stretch>
            <a:fillRect/>
          </a:stretch>
        </p:blipFill>
        <p:spPr>
          <a:xfrm>
            <a:off x="3815439" y="1071879"/>
            <a:ext cx="3408324" cy="164708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47FCA-C62D-7918-2F13-97670D6534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4209"/>
          <a:stretch>
            <a:fillRect/>
          </a:stretch>
        </p:blipFill>
        <p:spPr>
          <a:xfrm>
            <a:off x="2572108" y="2711890"/>
            <a:ext cx="6366394" cy="1712001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555134-A025-BED9-55BC-84080C4615C4}"/>
              </a:ext>
            </a:extLst>
          </p:cNvPr>
          <p:cNvCxnSpPr>
            <a:cxnSpLocks/>
          </p:cNvCxnSpPr>
          <p:nvPr/>
        </p:nvCxnSpPr>
        <p:spPr>
          <a:xfrm>
            <a:off x="2896257" y="1894588"/>
            <a:ext cx="589281" cy="0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500D7-651E-74C2-5EF9-ABB0E2983E5F}"/>
              </a:ext>
            </a:extLst>
          </p:cNvPr>
          <p:cNvCxnSpPr>
            <a:cxnSpLocks/>
          </p:cNvCxnSpPr>
          <p:nvPr/>
        </p:nvCxnSpPr>
        <p:spPr>
          <a:xfrm>
            <a:off x="1777330" y="3647772"/>
            <a:ext cx="589281" cy="0"/>
          </a:xfrm>
          <a:prstGeom prst="straightConnector1">
            <a:avLst/>
          </a:prstGeom>
          <a:ln>
            <a:solidFill>
              <a:srgbClr val="876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C636FDB7-5F56-5BC0-0732-E3C32ED844A2}"/>
              </a:ext>
            </a:extLst>
          </p:cNvPr>
          <p:cNvSpPr txBox="1">
            <a:spLocks/>
          </p:cNvSpPr>
          <p:nvPr/>
        </p:nvSpPr>
        <p:spPr>
          <a:xfrm>
            <a:off x="3500906" y="4408307"/>
            <a:ext cx="2917031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5"/>
            <a:r>
              <a:rPr lang="es-CL" sz="800" b="1" noProof="0" dirty="0"/>
              <a:t>NUEVO PUENTE FERROVIARIO</a:t>
            </a:r>
            <a:br>
              <a:rPr lang="es-CL" sz="800" noProof="0" dirty="0"/>
            </a:br>
            <a:r>
              <a:rPr lang="es-CL" sz="800" noProof="0" dirty="0"/>
              <a:t>Del concepto al apoyo en la construcción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172A0-39F1-225C-79D6-C778CCFE8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161" y="4478782"/>
            <a:ext cx="497059" cy="497059"/>
          </a:xfrm>
          <a:prstGeom prst="rect">
            <a:avLst/>
          </a:prstGeom>
        </p:spPr>
      </p:pic>
      <p:pic>
        <p:nvPicPr>
          <p:cNvPr id="6" name="Google Shape;74;p17" title="fondo_12_seminario_5.jpg">
            <a:extLst>
              <a:ext uri="{FF2B5EF4-FFF2-40B4-BE49-F238E27FC236}">
                <a16:creationId xmlns:a16="http://schemas.microsoft.com/office/drawing/2014/main" id="{44EAC3B6-37A9-5886-6022-839FA48D99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3172" t="85901" r="85786" b="3598"/>
          <a:stretch>
            <a:fillRect/>
          </a:stretch>
        </p:blipFill>
        <p:spPr>
          <a:xfrm>
            <a:off x="3450473" y="4419600"/>
            <a:ext cx="95250" cy="54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316C60B-1A02-CCA1-8DB2-32AABFE6B2C0}"/>
              </a:ext>
            </a:extLst>
          </p:cNvPr>
          <p:cNvSpPr txBox="1">
            <a:spLocks/>
          </p:cNvSpPr>
          <p:nvPr/>
        </p:nvSpPr>
        <p:spPr>
          <a:xfrm>
            <a:off x="3596156" y="4697415"/>
            <a:ext cx="1448034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877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2025 GHD.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reserved</a:t>
            </a:r>
            <a:r>
              <a:rPr kumimoji="0" lang="es-CL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655E3-344F-EFE8-06C9-B9B5348B9822}"/>
              </a:ext>
            </a:extLst>
          </p:cNvPr>
          <p:cNvSpPr txBox="1"/>
          <p:nvPr/>
        </p:nvSpPr>
        <p:spPr>
          <a:xfrm>
            <a:off x="52936" y="4864327"/>
            <a:ext cx="24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noProof="0" dirty="0"/>
              <a:t>7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35021BC-7364-A544-D332-BC33354D28BA}"/>
              </a:ext>
            </a:extLst>
          </p:cNvPr>
          <p:cNvSpPr txBox="1">
            <a:spLocks/>
          </p:cNvSpPr>
          <p:nvPr/>
        </p:nvSpPr>
        <p:spPr>
          <a:xfrm>
            <a:off x="1464925" y="497305"/>
            <a:ext cx="6732478" cy="7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2400" b="1" noProof="0" dirty="0"/>
              <a:t>EVOLUCIÓN DE LA </a:t>
            </a:r>
            <a:r>
              <a:rPr lang="es-CL" sz="2400" b="1" dirty="0"/>
              <a:t>INFRAESTRUCTURA</a:t>
            </a:r>
            <a:endParaRPr lang="es-CL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1930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818</Words>
  <Application>Microsoft Office PowerPoint</Application>
  <PresentationFormat>On-screen Show (16:9)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Simple Light</vt:lpstr>
      <vt:lpstr>PowerPoint Presentation</vt:lpstr>
      <vt:lpstr>NUEVO PUENTE FERROVIARIO BIOBÍO Del concepto al apoyo en la construcción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Juan Sanhueza</dc:creator>
  <cp:lastModifiedBy>Sergio Aguilar</cp:lastModifiedBy>
  <cp:revision>6</cp:revision>
  <dcterms:modified xsi:type="dcterms:W3CDTF">2025-09-01T22:37:30Z</dcterms:modified>
</cp:coreProperties>
</file>